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24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264" r:id="rId12"/>
    <p:sldId id="266" r:id="rId13"/>
    <p:sldId id="267" r:id="rId14"/>
    <p:sldId id="268" r:id="rId15"/>
    <p:sldId id="269" r:id="rId16"/>
    <p:sldId id="287" r:id="rId17"/>
    <p:sldId id="288" r:id="rId18"/>
    <p:sldId id="272" r:id="rId19"/>
    <p:sldId id="271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6" r:id="rId31"/>
    <p:sldId id="283" r:id="rId32"/>
    <p:sldId id="281" r:id="rId33"/>
    <p:sldId id="284" r:id="rId34"/>
    <p:sldId id="290" r:id="rId35"/>
    <p:sldId id="291" r:id="rId36"/>
    <p:sldId id="292" r:id="rId37"/>
    <p:sldId id="293" r:id="rId38"/>
    <p:sldId id="285" r:id="rId39"/>
    <p:sldId id="289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25" r:id="rId49"/>
    <p:sldId id="376" r:id="rId50"/>
    <p:sldId id="377" r:id="rId51"/>
    <p:sldId id="318" r:id="rId52"/>
    <p:sldId id="357" r:id="rId53"/>
    <p:sldId id="309" r:id="rId54"/>
    <p:sldId id="310" r:id="rId55"/>
    <p:sldId id="311" r:id="rId56"/>
    <p:sldId id="312" r:id="rId57"/>
    <p:sldId id="302" r:id="rId58"/>
    <p:sldId id="303" r:id="rId59"/>
    <p:sldId id="304" r:id="rId60"/>
    <p:sldId id="305" r:id="rId61"/>
    <p:sldId id="306" r:id="rId62"/>
    <p:sldId id="313" r:id="rId63"/>
    <p:sldId id="307" r:id="rId64"/>
    <p:sldId id="308" r:id="rId65"/>
    <p:sldId id="314" r:id="rId66"/>
    <p:sldId id="315" r:id="rId67"/>
    <p:sldId id="316" r:id="rId68"/>
    <p:sldId id="366" r:id="rId69"/>
    <p:sldId id="367" r:id="rId70"/>
    <p:sldId id="319" r:id="rId71"/>
    <p:sldId id="320" r:id="rId72"/>
    <p:sldId id="317" r:id="rId73"/>
    <p:sldId id="321" r:id="rId74"/>
    <p:sldId id="322" r:id="rId75"/>
    <p:sldId id="323" r:id="rId76"/>
    <p:sldId id="324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4" r:id="rId95"/>
    <p:sldId id="345" r:id="rId96"/>
    <p:sldId id="343" r:id="rId97"/>
    <p:sldId id="349" r:id="rId98"/>
    <p:sldId id="350" r:id="rId99"/>
    <p:sldId id="351" r:id="rId100"/>
    <p:sldId id="353" r:id="rId101"/>
    <p:sldId id="352" r:id="rId102"/>
    <p:sldId id="354" r:id="rId103"/>
    <p:sldId id="356" r:id="rId104"/>
    <p:sldId id="355" r:id="rId105"/>
    <p:sldId id="359" r:id="rId106"/>
    <p:sldId id="358" r:id="rId107"/>
    <p:sldId id="360" r:id="rId108"/>
    <p:sldId id="361" r:id="rId109"/>
    <p:sldId id="362" r:id="rId110"/>
    <p:sldId id="363" r:id="rId111"/>
    <p:sldId id="378" r:id="rId112"/>
    <p:sldId id="368" r:id="rId113"/>
    <p:sldId id="369" r:id="rId114"/>
    <p:sldId id="370" r:id="rId115"/>
    <p:sldId id="371" r:id="rId116"/>
    <p:sldId id="379" r:id="rId117"/>
    <p:sldId id="372" r:id="rId118"/>
    <p:sldId id="373" r:id="rId119"/>
    <p:sldId id="374" r:id="rId120"/>
    <p:sldId id="375" r:id="rId121"/>
    <p:sldId id="364" r:id="rId122"/>
    <p:sldId id="365" r:id="rId1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  <p14:sldId id="376"/>
            <p14:sldId id="377"/>
          </p14:sldIdLst>
        </p14:section>
        <p14:section name="初めてのHelloWorld" id="{C7B2CAC2-9608-7B4F-AA4F-35450F150873}">
          <p14:sldIdLst>
            <p14:sldId id="318"/>
            <p14:sldId id="357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  <p14:sldId id="366"/>
            <p14:sldId id="367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Fragment" id="{9FBF3E71-49AB-574B-86B6-72349F4A47C5}">
          <p14:sldIdLst>
            <p14:sldId id="359"/>
            <p14:sldId id="358"/>
            <p14:sldId id="360"/>
            <p14:sldId id="361"/>
            <p14:sldId id="362"/>
            <p14:sldId id="363"/>
            <p14:sldId id="378"/>
            <p14:sldId id="368"/>
            <p14:sldId id="369"/>
            <p14:sldId id="370"/>
            <p14:sldId id="371"/>
            <p14:sldId id="379"/>
            <p14:sldId id="372"/>
            <p14:sldId id="373"/>
            <p14:sldId id="374"/>
            <p14:sldId id="375"/>
          </p14:sldIdLst>
        </p14:section>
        <p14:section name="参考情報" id="{E101A70A-7794-6C46-86AA-322CD1227138}">
          <p14:sldIdLst>
            <p14:sldId id="364"/>
            <p14:sldId id="3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3" autoAdjust="0"/>
    <p:restoredTop sz="94660"/>
  </p:normalViewPr>
  <p:slideViewPr>
    <p:cSldViewPr snapToGrid="0" snapToObjects="1">
      <p:cViewPr>
        <p:scale>
          <a:sx n="130" d="100"/>
          <a:sy n="130" d="100"/>
        </p:scale>
        <p:origin x="-8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printerSettings" Target="printerSettings/printerSettings1.bin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0"/>
              <c:layout>
                <c:manualLayout>
                  <c:x val="-0.168464445416545"/>
                  <c:y val="-0.28086006789949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19371415378633"/>
                  <c:y val="0.031311678649247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dirty="0" err="1" smtClean="0"/>
                      <a:t>WindowsPhone</a:t>
                    </a:r>
                    <a:r>
                      <a:rPr lang="en-US" altLang="ja-JP" dirty="0"/>
                      <a:t>
3%</a:t>
                    </a:r>
                    <a:endParaRPr lang="ja-JP" altLang="en-US" dirty="0"/>
                  </a:p>
                </c:rich>
              </c:tx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75.0</c:v>
                </c:pt>
                <c:pt idx="1">
                  <c:v>17.3</c:v>
                </c:pt>
                <c:pt idx="2">
                  <c:v>0.6</c:v>
                </c:pt>
                <c:pt idx="3">
                  <c:v>2.9</c:v>
                </c:pt>
                <c:pt idx="4">
                  <c:v>1.0</c:v>
                </c:pt>
                <c:pt idx="5">
                  <c:v>3.2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2013/06/30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2013/06/30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lfpaulus.com/journal/android-journal/fragments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hyperlink" Target="http://amzn.to/WV8jNr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actionbarsherlock.com/" TargetMode="External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intl/ja/design/patterns/navigation-drawer.html" TargetMode="External"/><Relationship Id="rId3" Type="http://schemas.openxmlformats.org/officeDocument/2006/relationships/image" Target="../media/image9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google.com/apis/console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9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atnd.org/beta/" TargetMode="External"/><Relationship Id="rId4" Type="http://schemas.openxmlformats.org/officeDocument/2006/relationships/hyperlink" Target="http://amzn.to/TSZvXU" TargetMode="External"/><Relationship Id="rId5" Type="http://schemas.openxmlformats.org/officeDocument/2006/relationships/hyperlink" Target="http://amzn.to/RmdWxq" TargetMode="External"/><Relationship Id="rId6" Type="http://schemas.openxmlformats.org/officeDocument/2006/relationships/hyperlink" Target="http://amzn.to/WXOd5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oups.google.com/forum/?hl=ja&amp;fromgroup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yEhdq" TargetMode="External"/><Relationship Id="rId4" Type="http://schemas.openxmlformats.org/officeDocument/2006/relationships/hyperlink" Target="https://github.com/tomovwgti/FukuiSemina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etbrains.com/idea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2013/08/02 </a:t>
            </a:r>
            <a:r>
              <a:rPr kumimoji="1" lang="ja-JP" altLang="en-US" dirty="0" smtClean="0"/>
              <a:t>ふくい産業支援センター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431583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  <p:pic>
        <p:nvPicPr>
          <p:cNvPr id="2" name="図 1" descr="android-jelly-bean-stat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55" y="92879"/>
            <a:ext cx="58102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8 1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" y="1411111"/>
            <a:ext cx="4531973" cy="4797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7481" y="1928519"/>
            <a:ext cx="281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5" name="図 4" descr="スクリーンショット 2012-10-28 14.2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96" y="1298221"/>
            <a:ext cx="5751331" cy="5251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016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ICS(3.0)</a:t>
            </a:r>
            <a:r>
              <a:rPr lang="ja-JP" altLang="en-US" sz="2800" dirty="0" smtClean="0"/>
              <a:t>から導入された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タブレット、フォン、</a:t>
            </a:r>
            <a:r>
              <a:rPr lang="en-US" altLang="ja-JP" sz="2800" dirty="0" smtClean="0"/>
              <a:t>TV</a:t>
            </a:r>
            <a:r>
              <a:rPr lang="ja-JP" altLang="en-US" sz="2800" dirty="0" smtClean="0"/>
              <a:t>で共通して使えるように設計された</a:t>
            </a:r>
            <a:r>
              <a:rPr lang="en-US" altLang="ja-JP" sz="2800" dirty="0" smtClean="0"/>
              <a:t>UI</a:t>
            </a:r>
          </a:p>
          <a:p>
            <a:r>
              <a:rPr lang="ja-JP" altLang="en-US" sz="2800" dirty="0" smtClean="0"/>
              <a:t>従来</a:t>
            </a:r>
            <a:r>
              <a:rPr lang="en-US" altLang="ja-JP" sz="2800" dirty="0" smtClean="0"/>
              <a:t>Activity</a:t>
            </a:r>
            <a:r>
              <a:rPr lang="ja-JP" altLang="en-US" sz="2800" dirty="0" smtClean="0"/>
              <a:t>に配置して記述していた</a:t>
            </a:r>
            <a:r>
              <a:rPr lang="en-US" altLang="ja-JP" sz="2800" dirty="0" smtClean="0"/>
              <a:t>View</a:t>
            </a:r>
            <a:r>
              <a:rPr lang="ja-JP" altLang="en-US" sz="2800" dirty="0" smtClean="0"/>
              <a:t>パーツを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に配置して、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を部品として使いまわせるようになった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99011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49768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2202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91934" y="1420507"/>
            <a:ext cx="4289778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タブレット</a:t>
            </a:r>
            <a:r>
              <a:rPr lang="ja-JP" altLang="en-US" sz="4800" dirty="0" smtClean="0"/>
              <a:t>とフォンでの対応</a:t>
            </a:r>
            <a:endParaRPr kumimoji="1" lang="ja-JP" altLang="en-US" sz="4800" dirty="0"/>
          </a:p>
        </p:txBody>
      </p:sp>
      <p:sp>
        <p:nvSpPr>
          <p:cNvPr id="4" name="角丸四角形 3"/>
          <p:cNvSpPr/>
          <p:nvPr/>
        </p:nvSpPr>
        <p:spPr>
          <a:xfrm>
            <a:off x="2340560" y="4252147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06812" y="4252147"/>
            <a:ext cx="1505185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78482" y="1525870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907845" y="1525870"/>
            <a:ext cx="2460978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85" y="22988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タブレット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85" y="4833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67880" y="3615915"/>
            <a:ext cx="1217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5" idx="1"/>
          </p:cNvCxnSpPr>
          <p:nvPr/>
        </p:nvCxnSpPr>
        <p:spPr>
          <a:xfrm flipH="1" flipV="1">
            <a:off x="5907860" y="3000963"/>
            <a:ext cx="1460020" cy="7996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矢印 17"/>
          <p:cNvSpPr/>
          <p:nvPr/>
        </p:nvSpPr>
        <p:spPr>
          <a:xfrm>
            <a:off x="4158082" y="4926043"/>
            <a:ext cx="1100667" cy="5541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1"/>
          </p:cNvCxnSpPr>
          <p:nvPr/>
        </p:nvCxnSpPr>
        <p:spPr>
          <a:xfrm flipH="1" flipV="1">
            <a:off x="3142082" y="3076223"/>
            <a:ext cx="4225798" cy="724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5" idx="1"/>
          </p:cNvCxnSpPr>
          <p:nvPr/>
        </p:nvCxnSpPr>
        <p:spPr>
          <a:xfrm flipH="1">
            <a:off x="6265342" y="3800581"/>
            <a:ext cx="1102538" cy="1232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1"/>
          </p:cNvCxnSpPr>
          <p:nvPr/>
        </p:nvCxnSpPr>
        <p:spPr>
          <a:xfrm flipH="1">
            <a:off x="3358454" y="3800581"/>
            <a:ext cx="4009426" cy="724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454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581392" y="1268281"/>
            <a:ext cx="1168403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900311" y="1268281"/>
            <a:ext cx="1166521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264384" y="1268281"/>
            <a:ext cx="1166521" cy="2107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317982" y="4335098"/>
            <a:ext cx="4487337" cy="2222029"/>
          </a:xfrm>
          <a:prstGeom prst="roundRect">
            <a:avLst>
              <a:gd name="adj" fmla="val 835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Activity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581392" y="4449867"/>
            <a:ext cx="1318919" cy="82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581392" y="5616386"/>
            <a:ext cx="1318919" cy="807157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264384" y="4449867"/>
            <a:ext cx="1281292" cy="19736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88741" y="3450802"/>
            <a:ext cx="965202" cy="809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81919" y="6528689"/>
            <a:ext cx="444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2"/>
              </a:rPr>
              <a:t>http://</a:t>
            </a:r>
            <a:r>
              <a:rPr kumimoji="1" lang="en-US" altLang="ja-JP" sz="1200" dirty="0" err="1">
                <a:hlinkClick r:id="rId2"/>
              </a:rPr>
              <a:t>wolfpaulus.com</a:t>
            </a:r>
            <a:r>
              <a:rPr kumimoji="1" lang="en-US" altLang="ja-JP" sz="1200" dirty="0">
                <a:hlinkClick r:id="rId2"/>
              </a:rPr>
              <a:t>/journal/android-journal/fragments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857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詳しくはこちら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7406"/>
            <a:ext cx="3541285" cy="45070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06148" y="2628149"/>
            <a:ext cx="3815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Android UI Cookbook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19037" y="3160776"/>
            <a:ext cx="27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/WV8jNr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14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便利なライブラリの紹介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0" y="1600200"/>
            <a:ext cx="8060972" cy="36514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5556" y="5384519"/>
            <a:ext cx="581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ActionBarSherlock</a:t>
            </a:r>
            <a:r>
              <a:rPr kumimoji="1" lang="en-US" altLang="ja-JP" dirty="0"/>
              <a:t> : </a:t>
            </a:r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actionbarsherlock.com</a:t>
            </a:r>
            <a:r>
              <a:rPr kumimoji="1" lang="en-US" altLang="ja-JP" dirty="0">
                <a:hlinkClick r:id="rId3"/>
              </a:rPr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7406" y="6096000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Foursquare</a:t>
            </a:r>
            <a:r>
              <a:rPr kumimoji="1" lang="ja-JP" altLang="en-US" dirty="0" smtClean="0"/>
              <a:t>などでも利用されている</a:t>
            </a:r>
            <a:endParaRPr kumimoji="1" lang="ja-JP" altLang="en-US" dirty="0"/>
          </a:p>
        </p:txBody>
      </p:sp>
      <p:pic>
        <p:nvPicPr>
          <p:cNvPr id="7" name="図 6" descr="com.joelapenna.foursqu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1" y="5898443"/>
            <a:ext cx="70226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3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Navigation Drawer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6863" y="5384519"/>
            <a:ext cx="871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developer.android.com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intl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ja</a:t>
            </a:r>
            <a:r>
              <a:rPr kumimoji="1" lang="en-US" altLang="ja-JP" dirty="0">
                <a:hlinkClick r:id="rId2"/>
              </a:rPr>
              <a:t>/design/patterns/navigation-</a:t>
            </a:r>
            <a:r>
              <a:rPr kumimoji="1" lang="en-US" altLang="ja-JP" dirty="0" err="1">
                <a:hlinkClick r:id="rId2"/>
              </a:rPr>
              <a:t>drawer.html</a:t>
            </a:r>
            <a:endParaRPr kumimoji="1" lang="ja-JP" altLang="en-US" dirty="0"/>
          </a:p>
        </p:txBody>
      </p:sp>
      <p:pic>
        <p:nvPicPr>
          <p:cNvPr id="3" name="図 2" descr="navigation_drawer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08" y="1600200"/>
            <a:ext cx="6398846" cy="28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04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Google Play Services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Google services</a:t>
            </a:r>
            <a:r>
              <a:rPr kumimoji="1" lang="ja-JP" altLang="en-US" sz="2800" dirty="0" smtClean="0"/>
              <a:t>と</a:t>
            </a:r>
            <a:r>
              <a:rPr kumimoji="1" lang="en-US" altLang="ja-JP" sz="2800" dirty="0" smtClean="0"/>
              <a:t>Play service</a:t>
            </a:r>
            <a:r>
              <a:rPr kumimoji="1" lang="ja-JP" altLang="en-US" sz="2800" dirty="0" smtClean="0"/>
              <a:t>向けの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をまとめたライブラリ</a:t>
            </a:r>
            <a:r>
              <a:rPr kumimoji="1" lang="en-US" altLang="ja-JP" sz="2800" dirty="0" smtClean="0"/>
              <a:t>(Android2.2</a:t>
            </a:r>
            <a:r>
              <a:rPr kumimoji="1" lang="ja-JP" altLang="en-US" sz="2800" dirty="0" smtClean="0"/>
              <a:t>以上</a:t>
            </a:r>
            <a:r>
              <a:rPr kumimoji="1" lang="en-US" altLang="ja-JP" sz="2800" dirty="0" smtClean="0"/>
              <a:t>)</a:t>
            </a:r>
          </a:p>
          <a:p>
            <a:r>
              <a:rPr kumimoji="1" lang="ja-JP" altLang="en-US" sz="2800" dirty="0" smtClean="0"/>
              <a:t>最近の</a:t>
            </a:r>
            <a:r>
              <a:rPr kumimoji="1" lang="en-US" altLang="ja-JP" sz="2800" dirty="0" smtClean="0"/>
              <a:t>Google</a:t>
            </a:r>
            <a:r>
              <a:rPr kumimoji="1" lang="ja-JP" altLang="en-US" sz="2800" dirty="0" smtClean="0"/>
              <a:t>の方針の変更により、</a:t>
            </a:r>
            <a:r>
              <a:rPr lang="ja-JP" altLang="en-US" sz="2800" dirty="0" smtClean="0"/>
              <a:t>開発用のサービスを</a:t>
            </a:r>
            <a:r>
              <a:rPr lang="en-US" altLang="ja-JP" sz="2800" dirty="0" smtClean="0"/>
              <a:t>Google</a:t>
            </a:r>
            <a:r>
              <a:rPr lang="ja-JP" altLang="en-US" sz="2800" dirty="0" smtClean="0"/>
              <a:t>がサポートするようになった</a:t>
            </a:r>
            <a:endParaRPr lang="en-US" altLang="ja-JP" sz="2800" dirty="0" smtClean="0"/>
          </a:p>
          <a:p>
            <a:r>
              <a:rPr lang="en-US" altLang="ja-JP" sz="2800" dirty="0" smtClean="0"/>
              <a:t>eclipse</a:t>
            </a:r>
            <a:r>
              <a:rPr lang="ja-JP" altLang="en-US" sz="2800" dirty="0" smtClean="0"/>
              <a:t>のライブラリプロジェクトで提供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メリット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開発者はかなり楽になる</a:t>
            </a:r>
            <a:endParaRPr lang="en-US" altLang="ja-JP" sz="2000" dirty="0" smtClean="0"/>
          </a:p>
          <a:p>
            <a:r>
              <a:rPr kumimoji="1" lang="ja-JP" altLang="en-US" sz="2800" dirty="0" smtClean="0"/>
              <a:t>デメリット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いわゆる中華パッドなど、</a:t>
            </a:r>
            <a:r>
              <a:rPr lang="en-US" altLang="ja-JP" sz="2000" dirty="0" smtClean="0"/>
              <a:t>Google</a:t>
            </a:r>
            <a:r>
              <a:rPr lang="ja-JP" altLang="en-US" sz="2000" dirty="0" smtClean="0"/>
              <a:t>サービスの使えない端末では動作しない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1861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Google Play Services</a:t>
            </a:r>
            <a:endParaRPr kumimoji="1" lang="ja-JP" altLang="en-US" dirty="0"/>
          </a:p>
        </p:txBody>
      </p:sp>
      <p:pic>
        <p:nvPicPr>
          <p:cNvPr id="6" name="図 5" descr="Screenshot_2013-06-30-12-36-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3" y="1600200"/>
            <a:ext cx="2715724" cy="482795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35404" y="4196850"/>
            <a:ext cx="2991288" cy="48261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cxnSp>
        <p:nvCxnSpPr>
          <p:cNvPr id="8" name="直線矢印コネクタ 7"/>
          <p:cNvCxnSpPr>
            <a:endCxn id="7" idx="3"/>
          </p:cNvCxnSpPr>
          <p:nvPr/>
        </p:nvCxnSpPr>
        <p:spPr>
          <a:xfrm flipH="1">
            <a:off x="3526692" y="4438156"/>
            <a:ext cx="9183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4532923" y="42534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これ</a:t>
            </a:r>
            <a:endParaRPr kumimoji="1" lang="ja-JP" altLang="en-US" dirty="0"/>
          </a:p>
        </p:txBody>
      </p:sp>
      <p:pic>
        <p:nvPicPr>
          <p:cNvPr id="12" name="図 11" descr="スクリーンショット 2013-06-30 12.3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87" y="1600200"/>
            <a:ext cx="4189790" cy="2355986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4532923" y="480748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サイレントアップデートになっている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745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play services</a:t>
            </a:r>
            <a:r>
              <a:rPr lang="ja-JP" altLang="en-US" dirty="0" smtClean="0"/>
              <a:t>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Maps(Location)</a:t>
            </a:r>
          </a:p>
          <a:p>
            <a:r>
              <a:rPr lang="en-US" altLang="ja-JP" sz="2800" dirty="0" smtClean="0"/>
              <a:t>Google Play games</a:t>
            </a:r>
          </a:p>
          <a:p>
            <a:r>
              <a:rPr lang="en-US" altLang="ja-JP" sz="2800" dirty="0" smtClean="0"/>
              <a:t>Google Cloud Messaging(GCM)</a:t>
            </a:r>
          </a:p>
          <a:p>
            <a:r>
              <a:rPr lang="en-US" altLang="ja-JP" sz="2800" dirty="0" smtClean="0"/>
              <a:t>Google Wallet</a:t>
            </a:r>
          </a:p>
          <a:p>
            <a:r>
              <a:rPr kumimoji="1" lang="en-US" altLang="ja-JP" sz="2800" dirty="0" smtClean="0"/>
              <a:t>Google+</a:t>
            </a:r>
            <a:r>
              <a:rPr kumimoji="1" lang="ja-JP" altLang="en-US" sz="2800" dirty="0" smtClean="0"/>
              <a:t>サインイン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5123034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6-30 23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96" y="1302893"/>
            <a:ext cx="6379472" cy="456068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導入の仕方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236079" y="3613734"/>
            <a:ext cx="6081075" cy="18975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67696" y="5973071"/>
            <a:ext cx="6445657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 SDK 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smtClean="0"/>
              <a:t>Google Play services</a:t>
            </a:r>
            <a:r>
              <a:rPr kumimoji="1" lang="ja-JP" altLang="en-US" dirty="0" smtClean="0"/>
              <a:t>」を</a:t>
            </a:r>
            <a:r>
              <a:rPr kumimoji="1" lang="en-US" altLang="ja-JP" dirty="0" smtClean="0"/>
              <a:t>install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04936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導入の仕方</a:t>
            </a:r>
            <a:endParaRPr kumimoji="1" lang="ja-JP" altLang="en-US" dirty="0"/>
          </a:p>
        </p:txBody>
      </p:sp>
      <p:pic>
        <p:nvPicPr>
          <p:cNvPr id="5" name="図 4" descr="スクリーンショット 2013-06-30 12.5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1" y="1475152"/>
            <a:ext cx="4006061" cy="418123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5578231" y="2872152"/>
            <a:ext cx="2891537" cy="1754327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($</a:t>
            </a:r>
            <a:r>
              <a:rPr kumimoji="1" lang="en-US" altLang="ja-JP" dirty="0" err="1" smtClean="0"/>
              <a:t>sdk</a:t>
            </a:r>
            <a:r>
              <a:rPr kumimoji="1" lang="en-US" altLang="ja-JP" dirty="0" smtClean="0"/>
              <a:t>)</a:t>
            </a:r>
          </a:p>
          <a:p>
            <a:r>
              <a:rPr kumimoji="1" lang="en-US" altLang="ja-JP" dirty="0" smtClean="0"/>
              <a:t>/extras</a:t>
            </a:r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google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google_play_services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libproject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/>
              <a:t>google</a:t>
            </a:r>
            <a:r>
              <a:rPr kumimoji="1" lang="en-US" altLang="ja-JP" dirty="0"/>
              <a:t>-play-</a:t>
            </a:r>
            <a:r>
              <a:rPr kumimoji="1" lang="en-US" altLang="ja-JP" dirty="0" err="1"/>
              <a:t>services_lib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6" idx="1"/>
          </p:cNvCxnSpPr>
          <p:nvPr/>
        </p:nvCxnSpPr>
        <p:spPr>
          <a:xfrm>
            <a:off x="3984997" y="3409462"/>
            <a:ext cx="1593234" cy="339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320430" y="3324796"/>
            <a:ext cx="2678723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0430" y="5951497"/>
            <a:ext cx="6712094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から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Existing </a:t>
            </a:r>
            <a:r>
              <a:rPr kumimoji="1" lang="en-US" altLang="ja-JP" dirty="0" smtClean="0"/>
              <a:t>Android Code into 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」を選択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6729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Lib</a:t>
            </a:r>
            <a:r>
              <a:rPr kumimoji="1" lang="ja-JP" altLang="en-US" dirty="0" smtClean="0"/>
              <a:t>プロジェクト導入</a:t>
            </a:r>
            <a:endParaRPr kumimoji="1" lang="ja-JP" altLang="en-US" dirty="0"/>
          </a:p>
        </p:txBody>
      </p:sp>
      <p:pic>
        <p:nvPicPr>
          <p:cNvPr id="4" name="図 3" descr="スクリーンショット 2013-06-30 13.0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6" y="1318845"/>
            <a:ext cx="5705789" cy="5148385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118566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Google</a:t>
            </a:r>
            <a:r>
              <a:rPr lang="ja-JP" altLang="en-US" sz="2800" dirty="0" smtClean="0"/>
              <a:t>のサービスを利用するためのコンソール</a:t>
            </a:r>
            <a:endParaRPr lang="en-US" altLang="ja-JP" sz="2800" dirty="0" smtClean="0"/>
          </a:p>
          <a:p>
            <a:r>
              <a:rPr lang="en-US" altLang="ja-JP" sz="2800" dirty="0" smtClean="0"/>
              <a:t>Android Google Maps API v2</a:t>
            </a:r>
            <a:r>
              <a:rPr lang="ja-JP" altLang="en-US" sz="2800" dirty="0" smtClean="0"/>
              <a:t>の使用や</a:t>
            </a:r>
            <a:r>
              <a:rPr lang="en-US" altLang="ja-JP" sz="2800" dirty="0" smtClean="0"/>
              <a:t>GCM</a:t>
            </a:r>
            <a:r>
              <a:rPr lang="ja-JP" altLang="en-US" sz="2800" dirty="0" smtClean="0"/>
              <a:t>の利用の時に操作する</a:t>
            </a:r>
            <a:endParaRPr lang="en-US" altLang="ja-JP" sz="2800" dirty="0" smtClean="0"/>
          </a:p>
          <a:p>
            <a:pPr lvl="1"/>
            <a:r>
              <a:rPr lang="en-US" altLang="ja-JP" sz="2000" dirty="0" smtClean="0">
                <a:hlinkClick r:id="rId2"/>
              </a:rPr>
              <a:t>http://code.google.com/apis/console</a:t>
            </a:r>
            <a:endParaRPr lang="en-US" altLang="ja-JP" sz="2000" dirty="0" smtClean="0"/>
          </a:p>
          <a:p>
            <a:r>
              <a:rPr lang="ja-JP" altLang="en-US" sz="2800" dirty="0" smtClean="0"/>
              <a:t>「</a:t>
            </a:r>
            <a:r>
              <a:rPr lang="en-US" altLang="ja-JP" sz="2800" dirty="0" smtClean="0"/>
              <a:t>Services</a:t>
            </a:r>
            <a:r>
              <a:rPr lang="ja-JP" altLang="en-US" sz="2800" dirty="0" smtClean="0"/>
              <a:t>」で「</a:t>
            </a:r>
            <a:r>
              <a:rPr lang="en-US" altLang="ja-JP" sz="2800" dirty="0" smtClean="0"/>
              <a:t>Status</a:t>
            </a:r>
            <a:r>
              <a:rPr lang="ja-JP" altLang="en-US" sz="2800" dirty="0" smtClean="0"/>
              <a:t>」を「</a:t>
            </a:r>
            <a:r>
              <a:rPr lang="en-US" altLang="ja-JP" sz="2800" dirty="0" smtClean="0"/>
              <a:t>ON</a:t>
            </a:r>
            <a:r>
              <a:rPr lang="ja-JP" altLang="en-US" sz="2800" dirty="0" smtClean="0"/>
              <a:t>」にして使用する</a:t>
            </a:r>
            <a:endParaRPr lang="en-US" altLang="ja-JP" sz="2800" dirty="0" smtClean="0"/>
          </a:p>
          <a:p>
            <a:r>
              <a:rPr lang="ja-JP" altLang="en-US" sz="2800" dirty="0" smtClean="0"/>
              <a:t>「</a:t>
            </a:r>
            <a:r>
              <a:rPr lang="en-US" altLang="ja-JP" sz="2800" dirty="0" smtClean="0"/>
              <a:t>API Access</a:t>
            </a:r>
            <a:r>
              <a:rPr lang="ja-JP" altLang="en-US" sz="2800" dirty="0" smtClean="0"/>
              <a:t>」でキーを登録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6165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Console/Services</a:t>
            </a:r>
            <a:endParaRPr kumimoji="1" lang="ja-JP" altLang="en-US" dirty="0"/>
          </a:p>
        </p:txBody>
      </p:sp>
      <p:pic>
        <p:nvPicPr>
          <p:cNvPr id="5" name="図 4" descr="スクリーンショット 2013-06-30 13.1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4" y="1388931"/>
            <a:ext cx="6125308" cy="4843837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166224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Console/API Access</a:t>
            </a:r>
            <a:endParaRPr kumimoji="1" lang="ja-JP" altLang="en-US" dirty="0"/>
          </a:p>
        </p:txBody>
      </p:sp>
      <p:pic>
        <p:nvPicPr>
          <p:cNvPr id="4" name="図 3" descr="スクリーンショット 2013-06-30 13.1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08" y="1463431"/>
            <a:ext cx="6092371" cy="5257800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24667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開発の情報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851" y="1600200"/>
            <a:ext cx="8588963" cy="4525963"/>
          </a:xfrm>
        </p:spPr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r>
              <a:rPr kumimoji="1" lang="en-US" altLang="ja-JP" dirty="0" smtClean="0"/>
              <a:t>ML</a:t>
            </a:r>
          </a:p>
          <a:p>
            <a:pPr lvl="1"/>
            <a:r>
              <a:rPr lang="en-US" altLang="ja-JP" sz="1800" dirty="0">
                <a:hlinkClick r:id="rId2"/>
              </a:rPr>
              <a:t>https://groups.google.com/forum/?hl=ja&amp;fromgroups#!forum/android-group-</a:t>
            </a:r>
            <a:r>
              <a:rPr lang="en-US" altLang="ja-JP" sz="1800" dirty="0" smtClean="0">
                <a:hlinkClick r:id="rId2"/>
              </a:rPr>
              <a:t>japan</a:t>
            </a:r>
            <a:endParaRPr lang="en-US" altLang="ja-JP" sz="1800" dirty="0" smtClean="0"/>
          </a:p>
          <a:p>
            <a:r>
              <a:rPr kumimoji="1" lang="ja-JP" altLang="en-US" dirty="0" smtClean="0"/>
              <a:t>地域コミュニティを活用</a:t>
            </a:r>
          </a:p>
          <a:p>
            <a:pPr lvl="1"/>
            <a:r>
              <a:rPr lang="en-US" altLang="ja-JP" sz="1800" dirty="0" smtClean="0"/>
              <a:t>ATND(</a:t>
            </a:r>
            <a:r>
              <a:rPr lang="en-US" altLang="ja-JP" sz="1800" dirty="0" smtClean="0">
                <a:hlinkClick r:id="rId3"/>
              </a:rPr>
              <a:t>http://atnd.org/beta/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などを使って積極的に人を巻き込んでいく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Twitter</a:t>
            </a:r>
            <a:r>
              <a:rPr kumimoji="1" lang="ja-JP" altLang="en-US" sz="1800" dirty="0" smtClean="0"/>
              <a:t>や</a:t>
            </a:r>
            <a:r>
              <a:rPr kumimoji="1" lang="en-US" altLang="ja-JP" sz="1800" dirty="0" err="1" smtClean="0"/>
              <a:t>facebook</a:t>
            </a:r>
            <a:r>
              <a:rPr kumimoji="1" lang="ja-JP" altLang="en-US" sz="1800" dirty="0" smtClean="0"/>
              <a:t>などの</a:t>
            </a:r>
            <a:r>
              <a:rPr kumimoji="1" lang="en-US" altLang="ja-JP" sz="1800" dirty="0" smtClean="0"/>
              <a:t>SNS</a:t>
            </a:r>
            <a:r>
              <a:rPr kumimoji="1" lang="ja-JP" altLang="en-US" sz="1800" dirty="0" smtClean="0"/>
              <a:t>の活用</a:t>
            </a:r>
            <a:endParaRPr kumimoji="1" lang="en-US" altLang="ja-JP" sz="1800" dirty="0" smtClean="0"/>
          </a:p>
          <a:p>
            <a:r>
              <a:rPr kumimoji="1" lang="ja-JP" altLang="en-US" sz="2600" dirty="0" smtClean="0"/>
              <a:t>参考書籍</a:t>
            </a:r>
            <a:endParaRPr kumimoji="1" lang="en-US" altLang="ja-JP" sz="2600" dirty="0" smtClean="0"/>
          </a:p>
          <a:p>
            <a:pPr lvl="1"/>
            <a:r>
              <a:rPr kumimoji="1" lang="en-US" altLang="ja-JP" sz="1800" dirty="0" smtClean="0"/>
              <a:t>Google Android</a:t>
            </a:r>
            <a:r>
              <a:rPr kumimoji="1" lang="ja-JP" altLang="en-US" sz="1800" dirty="0" smtClean="0"/>
              <a:t>プログラミング入門</a:t>
            </a:r>
            <a:r>
              <a:rPr kumimoji="1" lang="en-US" altLang="ja-JP" sz="1800" dirty="0" smtClean="0"/>
              <a:t> </a:t>
            </a:r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4"/>
              </a:rPr>
              <a:t>http://amzn.to/</a:t>
            </a:r>
            <a:r>
              <a:rPr lang="en-US" altLang="ja-JP" sz="1800" dirty="0" smtClean="0">
                <a:hlinkClick r:id="rId4"/>
              </a:rPr>
              <a:t>TSZvXU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Android SDK</a:t>
            </a:r>
            <a:r>
              <a:rPr kumimoji="1" lang="ja-JP" altLang="en-US" sz="1800" dirty="0" smtClean="0"/>
              <a:t>開発のレシピ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5"/>
              </a:rPr>
              <a:t>http://amzn.to/</a:t>
            </a:r>
            <a:r>
              <a:rPr lang="en-US" altLang="ja-JP" sz="1800" dirty="0" smtClean="0">
                <a:hlinkClick r:id="rId5"/>
              </a:rPr>
              <a:t>RmdWxq</a:t>
            </a:r>
            <a:endParaRPr lang="en-US" altLang="ja-JP" sz="1800" dirty="0" smtClean="0"/>
          </a:p>
          <a:p>
            <a:pPr lvl="1"/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kumimoji="1" lang="en-US" altLang="ja-JP" sz="1800" dirty="0" smtClean="0"/>
              <a:t> Android SDK</a:t>
            </a:r>
            <a:r>
              <a:rPr kumimoji="1" lang="ja-JP" altLang="en-US" sz="1800" dirty="0" smtClean="0"/>
              <a:t>逆引きハンドブック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6"/>
              </a:rPr>
              <a:t>http://</a:t>
            </a:r>
            <a:r>
              <a:rPr lang="en-US" altLang="ja-JP" sz="1800" dirty="0" err="1">
                <a:hlinkClick r:id="rId6"/>
              </a:rPr>
              <a:t>amzn.to</a:t>
            </a:r>
            <a:r>
              <a:rPr lang="en-US" altLang="ja-JP" sz="1800" dirty="0">
                <a:hlinkClick r:id="rId6"/>
              </a:rPr>
              <a:t>/WXOd5g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3222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知っておくと良い技術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Git</a:t>
            </a:r>
            <a:endParaRPr kumimoji="1" lang="en-US" altLang="ja-JP" dirty="0" smtClean="0"/>
          </a:p>
          <a:p>
            <a:pPr lvl="1"/>
            <a:r>
              <a:rPr lang="ja-JP" altLang="en-US" sz="1800" dirty="0" smtClean="0"/>
              <a:t>ソースコード管理システム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Linux</a:t>
            </a:r>
            <a:r>
              <a:rPr kumimoji="1" lang="ja-JP" altLang="en-US" sz="1800" dirty="0" smtClean="0"/>
              <a:t>カーネルや</a:t>
            </a:r>
            <a:r>
              <a:rPr kumimoji="1" lang="en-US" altLang="ja-JP" sz="1800" dirty="0" smtClean="0"/>
              <a:t>Android</a:t>
            </a:r>
            <a:r>
              <a:rPr kumimoji="1" lang="ja-JP" altLang="en-US" sz="1800" dirty="0" smtClean="0"/>
              <a:t>でも使われている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のソースコード取得には</a:t>
            </a:r>
            <a:r>
              <a:rPr lang="ja-JP" altLang="en-US" sz="1800" dirty="0" smtClean="0"/>
              <a:t>必要</a:t>
            </a:r>
            <a:endParaRPr lang="en-US" altLang="ja-JP" sz="1800" dirty="0" smtClean="0"/>
          </a:p>
          <a:p>
            <a:pPr lvl="1"/>
            <a:r>
              <a:rPr lang="en-US" altLang="ja-JP" sz="1800" dirty="0" err="1" smtClean="0"/>
              <a:t>Github</a:t>
            </a:r>
            <a:r>
              <a:rPr lang="ja-JP" altLang="en-US" sz="1800" dirty="0" smtClean="0"/>
              <a:t>など、主流となっている</a:t>
            </a:r>
            <a:endParaRPr lang="en-US" altLang="ja-JP" sz="1800" dirty="0" smtClean="0"/>
          </a:p>
          <a:p>
            <a:endParaRPr kumimoji="1" lang="ja-JP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6740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累計出荷台数</a:t>
            </a:r>
            <a:r>
              <a:rPr kumimoji="1" lang="en-US" altLang="ja-JP" sz="4800" dirty="0" smtClean="0"/>
              <a:t>9</a:t>
            </a:r>
            <a:r>
              <a:rPr kumimoji="1" lang="ja-JP" altLang="en-US" sz="4800" dirty="0" smtClean="0"/>
              <a:t>億台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0513" y="579052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昨年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月では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1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2013/05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  <p:pic>
        <p:nvPicPr>
          <p:cNvPr id="3" name="図 2" descr="googleio2013-00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90" y="1792644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260429"/>
              </p:ext>
            </p:extLst>
          </p:nvPr>
        </p:nvGraphicFramePr>
        <p:xfrm>
          <a:off x="457199" y="1308577"/>
          <a:ext cx="8438571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2013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19" y="3329492"/>
            <a:ext cx="6280855" cy="3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lang="ja-JP" altLang="en-US" sz="2000" dirty="0"/>
              <a:t>フリービット株式会社</a:t>
            </a:r>
            <a:r>
              <a:rPr lang="en-US" altLang="ja-JP" sz="2000" dirty="0"/>
              <a:t> R&amp;D</a:t>
            </a:r>
            <a:r>
              <a:rPr lang="ja-JP" altLang="en-US" sz="2000" dirty="0"/>
              <a:t>部</a:t>
            </a:r>
            <a:r>
              <a:rPr lang="ja-JP" altLang="en-US" sz="2000" dirty="0" smtClean="0"/>
              <a:t>所属</a:t>
            </a:r>
            <a:endParaRPr kumimoji="1" lang="en-US" altLang="ja-JP" sz="2000" dirty="0" smtClean="0"/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大久保強恵</a:t>
            </a:r>
            <a:r>
              <a:rPr lang="en-US" altLang="ja-JP" sz="3200" dirty="0" smtClean="0"/>
              <a:t>  </a:t>
            </a:r>
            <a:r>
              <a:rPr lang="ja-JP" altLang="en-US" sz="2000" dirty="0" smtClean="0"/>
              <a:t>アシスタント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フリービット株式会社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戦略人事部所属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キャリアコンサルタント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3" y="1828157"/>
            <a:ext cx="3045648" cy="285529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54851" y="4939233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65940" y="5895517"/>
            <a:ext cx="177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enchantMOON</a:t>
            </a:r>
            <a:endParaRPr kumimoji="1" lang="ja-JP" altLang="en-US" dirty="0"/>
          </a:p>
        </p:txBody>
      </p:sp>
      <p:pic>
        <p:nvPicPr>
          <p:cNvPr id="8" name="図 7" descr="img_enchanmoon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92" y="1434551"/>
            <a:ext cx="2579009" cy="42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eclipse(ADT bundle</a:t>
            </a:r>
            <a:r>
              <a:rPr lang="ja-JP" altLang="en-US" sz="1800" dirty="0" smtClean="0"/>
              <a:t>版</a:t>
            </a:r>
            <a:r>
              <a:rPr lang="en-US" altLang="ja-JP" sz="1800" dirty="0" smtClean="0"/>
              <a:t>)</a:t>
            </a:r>
            <a:endParaRPr lang="en-US" altLang="ja-JP" sz="1800" dirty="0" smtClean="0"/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pPr lvl="1"/>
            <a:r>
              <a:rPr lang="en-US" altLang="ja-JP" sz="1800" dirty="0" smtClean="0"/>
              <a:t>Android Studio(</a:t>
            </a:r>
            <a:r>
              <a:rPr lang="ja-JP" altLang="en-US" sz="1800" dirty="0" smtClean="0"/>
              <a:t>まだ不安定</a:t>
            </a:r>
            <a:r>
              <a:rPr lang="en-US" altLang="ja-JP" sz="1800" dirty="0" smtClean="0"/>
              <a:t>…)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" y="2295407"/>
            <a:ext cx="3715926" cy="37159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77711" y="2110741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</a:t>
            </a:r>
            <a:r>
              <a:rPr kumimoji="1" lang="en-US" altLang="ja-JP" dirty="0" err="1">
                <a:hlinkClick r:id="rId3"/>
              </a:rPr>
              <a:t>VyEhdq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0789" y="3169672"/>
            <a:ext cx="50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サンプルソースとこの資料は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にあります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0789" y="3539004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https://</a:t>
            </a:r>
            <a:r>
              <a:rPr kumimoji="1" lang="en-US" altLang="ja-JP" dirty="0" err="1">
                <a:hlinkClick r:id="rId4"/>
              </a:rPr>
              <a:t>github.com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tomovwgti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FukuiSeminar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Studio</a:t>
            </a:r>
            <a:endParaRPr kumimoji="1" lang="ja-JP" altLang="en-US" dirty="0"/>
          </a:p>
        </p:txBody>
      </p:sp>
      <p:pic>
        <p:nvPicPr>
          <p:cNvPr id="9" name="図 8" descr="studio_splash-660x4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23" y="1600200"/>
            <a:ext cx="4943231" cy="37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Studio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9356" y="1600201"/>
            <a:ext cx="8117443" cy="3987800"/>
          </a:xfrm>
        </p:spPr>
        <p:txBody>
          <a:bodyPr/>
          <a:lstStyle/>
          <a:p>
            <a:r>
              <a:rPr lang="en-US" altLang="ja-JP" dirty="0" err="1" smtClean="0"/>
              <a:t>JetBRAINS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IntelliJ</a:t>
            </a:r>
            <a:r>
              <a:rPr lang="en-US" altLang="ja-JP" dirty="0" smtClean="0"/>
              <a:t> IDEA</a:t>
            </a:r>
            <a:r>
              <a:rPr lang="ja-JP" altLang="en-US" dirty="0" smtClean="0"/>
              <a:t>がベース</a:t>
            </a:r>
            <a:endParaRPr lang="en-US" altLang="ja-JP" dirty="0" smtClean="0"/>
          </a:p>
          <a:p>
            <a:pPr lvl="1"/>
            <a:r>
              <a:rPr lang="en-US" altLang="ja-JP" dirty="0">
                <a:hlinkClick r:id="rId2"/>
              </a:rPr>
              <a:t>http://www.jetbrains.com/idea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ja-JP" altLang="en-US" dirty="0" smtClean="0"/>
              <a:t>ビルドシステムが「</a:t>
            </a:r>
            <a:r>
              <a:rPr kumimoji="1" lang="en-US" altLang="ja-JP" dirty="0" err="1" smtClean="0"/>
              <a:t>gradle</a:t>
            </a:r>
            <a:r>
              <a:rPr kumimoji="1" lang="ja-JP" altLang="en-US" dirty="0" smtClean="0"/>
              <a:t>」に（いずれ）なる</a:t>
            </a:r>
            <a:endParaRPr kumimoji="1" lang="en-US" altLang="ja-JP" dirty="0" smtClean="0"/>
          </a:p>
          <a:p>
            <a:r>
              <a:rPr lang="ja-JP" altLang="en-US" dirty="0" smtClean="0"/>
              <a:t>画面の</a:t>
            </a:r>
            <a:r>
              <a:rPr lang="en-US" altLang="ja-JP" dirty="0" smtClean="0"/>
              <a:t>UI</a:t>
            </a:r>
            <a:r>
              <a:rPr lang="ja-JP" altLang="en-US" dirty="0" smtClean="0"/>
              <a:t>作成が楽になりそう</a:t>
            </a:r>
            <a:endParaRPr lang="en-US" altLang="ja-JP" dirty="0" smtClean="0"/>
          </a:p>
          <a:p>
            <a:r>
              <a:rPr kumimoji="1" lang="ja-JP" altLang="en-US" dirty="0" smtClean="0"/>
              <a:t>まだ</a:t>
            </a:r>
            <a:r>
              <a:rPr kumimoji="1" lang="en-US" altLang="ja-JP" dirty="0" err="1" smtClean="0"/>
              <a:t>GoogleIO</a:t>
            </a:r>
            <a:r>
              <a:rPr kumimoji="1" lang="en-US" altLang="ja-JP" dirty="0" smtClean="0"/>
              <a:t> developer preview</a:t>
            </a:r>
            <a:r>
              <a:rPr kumimoji="1" lang="ja-JP" altLang="en-US" dirty="0" smtClean="0"/>
              <a:t>版で地雷多し</a:t>
            </a:r>
            <a:endParaRPr kumimoji="1" lang="en-US" altLang="ja-JP" dirty="0" smtClean="0"/>
          </a:p>
          <a:p>
            <a:r>
              <a:rPr lang="ja-JP" altLang="en-US" dirty="0" smtClean="0"/>
              <a:t>ちょっと使ってみたところ、</a:t>
            </a:r>
            <a:r>
              <a:rPr lang="en-US" altLang="ja-JP" dirty="0" smtClean="0"/>
              <a:t>eclipse</a:t>
            </a:r>
            <a:r>
              <a:rPr lang="ja-JP" altLang="en-US" dirty="0" smtClean="0"/>
              <a:t>とくらべてそれほど違和感はない印象</a:t>
            </a:r>
            <a:endParaRPr lang="en-US" altLang="ja-JP" dirty="0" smtClean="0"/>
          </a:p>
          <a:p>
            <a:r>
              <a:rPr kumimoji="1" lang="ja-JP" altLang="en-US" dirty="0" smtClean="0"/>
              <a:t>今回は</a:t>
            </a:r>
            <a:r>
              <a:rPr kumimoji="1" lang="en-US" altLang="ja-JP" dirty="0" smtClean="0"/>
              <a:t>Android Studio</a:t>
            </a:r>
            <a:r>
              <a:rPr kumimoji="1" lang="ja-JP" altLang="en-US" dirty="0" smtClean="0"/>
              <a:t>ではなく</a:t>
            </a:r>
            <a:r>
              <a:rPr lang="en-US" altLang="ja-JP" dirty="0" smtClean="0"/>
              <a:t>ADT Bundle</a:t>
            </a:r>
            <a:r>
              <a:rPr lang="ja-JP" altLang="en-US" dirty="0" smtClean="0"/>
              <a:t>でやります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3419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その前に設定を確認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9 21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" y="1242719"/>
            <a:ext cx="5815051" cy="4957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388101" y="4555064"/>
            <a:ext cx="1948714" cy="7130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341" y="3503316"/>
            <a:ext cx="1742252" cy="1937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8148" y="1600200"/>
            <a:ext cx="217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General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5092" y="3822971"/>
            <a:ext cx="295465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テキストエンコーディング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のデフォルトを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UTF-8</a:t>
            </a:r>
            <a:r>
              <a:rPr kumimoji="1" lang="ja-JP" altLang="en-US" dirty="0" smtClean="0"/>
              <a:t>」に変更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5" idx="3"/>
          </p:cNvCxnSpPr>
          <p:nvPr/>
        </p:nvCxnSpPr>
        <p:spPr>
          <a:xfrm flipH="1">
            <a:off x="4336815" y="4284636"/>
            <a:ext cx="1598277" cy="62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0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6 22.2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9" y="1448739"/>
            <a:ext cx="3665792" cy="510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182071" y="1675319"/>
            <a:ext cx="3066980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249051" y="1825037"/>
            <a:ext cx="141785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287433" y="2523065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66906" y="16403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167480" y="2672783"/>
            <a:ext cx="1499426" cy="18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48999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カードのサイズ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83685" y="6175020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" y="1421459"/>
            <a:ext cx="5250099" cy="35921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760149" y="3192872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 2012-10-26 22.2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22" y="2624666"/>
            <a:ext cx="2554324" cy="355623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直線矢印コネクタ 12"/>
          <p:cNvCxnSpPr/>
          <p:nvPr/>
        </p:nvCxnSpPr>
        <p:spPr>
          <a:xfrm>
            <a:off x="5475994" y="3356843"/>
            <a:ext cx="953028" cy="13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pic>
        <p:nvPicPr>
          <p:cNvPr id="3" name="図 2" descr="スクリーンショット 2012-10-26 22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" y="1600200"/>
            <a:ext cx="4130059" cy="37902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スクリーンショット 2012-10-26 22.2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3" y="1600200"/>
            <a:ext cx="4106821" cy="3790244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3" idx="3"/>
            <a:endCxn id="5" idx="1"/>
          </p:cNvCxnSpPr>
          <p:nvPr/>
        </p:nvCxnSpPr>
        <p:spPr>
          <a:xfrm>
            <a:off x="4297706" y="3495322"/>
            <a:ext cx="584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44" y="1882422"/>
            <a:ext cx="4703629" cy="4506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98638" y="1320519"/>
            <a:ext cx="53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Project…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01044" y="3772370"/>
            <a:ext cx="4587993" cy="3480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8815" y="3160889"/>
            <a:ext cx="32834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Android Application Project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405481" y="3424296"/>
            <a:ext cx="1693334" cy="46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289815" y="5992518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8" y="1600200"/>
            <a:ext cx="5314499" cy="49379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110082" y="2370666"/>
            <a:ext cx="4085936" cy="4797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19704" y="3700593"/>
            <a:ext cx="22795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と入力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4656667" y="2850444"/>
            <a:ext cx="1063037" cy="111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81518" y="379118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96444" y="4068324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チェック外す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90852" y="614223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68" y="1600200"/>
            <a:ext cx="5106041" cy="476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4158074" y="5992517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(2013/08)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4.2.2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年でバージョンアップしている（そろそろ？）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6" y="1600200"/>
            <a:ext cx="5239453" cy="48918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641666" y="6114015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84066" y="3547674"/>
            <a:ext cx="1139193" cy="2152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20444" y="4449704"/>
            <a:ext cx="414026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HelloAndroid</a:t>
            </a:r>
            <a:r>
              <a:rPr kumimoji="1" lang="ja-JP" altLang="en-US" dirty="0" smtClean="0"/>
              <a:t>」とかに変えると良い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1"/>
            <a:endCxn id="6" idx="3"/>
          </p:cNvCxnSpPr>
          <p:nvPr/>
        </p:nvCxnSpPr>
        <p:spPr>
          <a:xfrm flipH="1" flipV="1">
            <a:off x="3123259" y="3655319"/>
            <a:ext cx="997185" cy="97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4" name="図 3" descr="スクリーンショット 2012-10-26 21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4207"/>
            <a:ext cx="7629407" cy="44863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5" name="図 4" descr="スクリーンショット 2012-10-26 22.3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31" y="2135480"/>
            <a:ext cx="2726806" cy="44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pic>
        <p:nvPicPr>
          <p:cNvPr id="4" name="図 3" descr="スクリーンショット 2012-10-26 21.5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" y="1220141"/>
            <a:ext cx="298450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643518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18" y="4931363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49689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0880" y="6015096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58444" y="2275792"/>
            <a:ext cx="1599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99407"/>
            <a:ext cx="2455331" cy="14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358444" y="4795167"/>
            <a:ext cx="1599260" cy="2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104443" y="5759215"/>
            <a:ext cx="1853261" cy="40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170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/>
              <a:t>R.menu.</a:t>
            </a:r>
            <a:r>
              <a:rPr kumimoji="1" lang="en-US" altLang="ja-JP" sz="1600" b="1" i="1" dirty="0" err="1">
                <a:solidFill>
                  <a:srgbClr val="2F5897"/>
                </a:solidFill>
              </a:rPr>
              <a:t>activity_main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91591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5757332" y="3519451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36317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android:layout_centerHorizontal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android:layout_centerVertical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".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MainActivity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/&gt;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99630" y="2925704"/>
            <a:ext cx="4270963" cy="18908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>
            <a:off x="5070593" y="3871149"/>
            <a:ext cx="15070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188179"/>
            <a:ext cx="2067748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534371" y="4314238"/>
            <a:ext cx="1104428" cy="31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638799" y="4440297"/>
            <a:ext cx="226215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pic>
        <p:nvPicPr>
          <p:cNvPr id="4" name="図 3" descr="スクリーンショット 2012-10-26 23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364074"/>
            <a:ext cx="2501318" cy="49196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87973" y="2419604"/>
            <a:ext cx="5909063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menu_settings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title_activity_main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MainActivity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209808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461926"/>
            <a:ext cx="1471354" cy="1204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57200" y="4783288"/>
            <a:ext cx="1904059" cy="36256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2361259" y="4016963"/>
            <a:ext cx="726714" cy="947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316171"/>
            <a:ext cx="8018790" cy="54784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"15"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".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title_activity_main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&lt;/application&gt;</a:t>
            </a:r>
          </a:p>
          <a:p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4162399"/>
            <a:ext cx="6523096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746032"/>
            <a:ext cx="16722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8652" y="4289777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6829" y="4327409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3"/>
            <a:endCxn id="5" idx="1"/>
          </p:cNvCxnSpPr>
          <p:nvPr/>
        </p:nvCxnSpPr>
        <p:spPr>
          <a:xfrm>
            <a:off x="3875852" y="4467201"/>
            <a:ext cx="1282800" cy="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の中を覗く</a:t>
            </a:r>
            <a:r>
              <a:rPr lang="en-US" altLang="ja-JP" dirty="0"/>
              <a:t> 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04147" y="2380073"/>
            <a:ext cx="6171260" cy="147732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$</a:t>
            </a:r>
            <a:r>
              <a:rPr kumimoji="1" lang="en-US" altLang="ja-JP" dirty="0" smtClean="0">
                <a:solidFill>
                  <a:schemeClr val="bg1"/>
                </a:solidFill>
              </a:rPr>
              <a:t> cd $</a:t>
            </a:r>
            <a:r>
              <a:rPr kumimoji="1" lang="en-US" altLang="ja-JP" dirty="0">
                <a:solidFill>
                  <a:schemeClr val="bg1"/>
                </a:solidFill>
              </a:rPr>
              <a:t>(ANDROID_SDK)/platform-tools/</a:t>
            </a:r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dirty="0" err="1" smtClean="0">
                <a:solidFill>
                  <a:schemeClr val="bg1"/>
                </a:solidFill>
              </a:rPr>
              <a:t>adb</a:t>
            </a:r>
            <a:r>
              <a:rPr kumimoji="1" lang="en-US" altLang="ja-JP" dirty="0" smtClean="0">
                <a:solidFill>
                  <a:schemeClr val="bg1"/>
                </a:solidFill>
              </a:rPr>
              <a:t> shell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not running. starting it now on port 5037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started successfully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2703322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Android</a:t>
            </a:r>
            <a:r>
              <a:rPr lang="ja-JP" altLang="en-US" dirty="0"/>
              <a:t>の中を覗く</a:t>
            </a:r>
            <a:r>
              <a:rPr lang="en-US" altLang="ja-JP" dirty="0"/>
              <a:t>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062" y="1480432"/>
            <a:ext cx="8289449" cy="5262980"/>
          </a:xfrm>
          <a:prstGeom prst="rect">
            <a:avLst/>
          </a:prstGeom>
          <a:solidFill>
            <a:srgbClr val="11171D"/>
          </a:solidFill>
        </p:spPr>
        <p:txBody>
          <a:bodyPr wrap="none" rtlCol="0">
            <a:spAutoFit/>
          </a:bodyPr>
          <a:lstStyle/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-x------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config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 system   cache             2012-10-28 22:40 cache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acct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system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d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kernel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debug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3882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  0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2011-05-05 08:41 system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sbin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proc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13805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1677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94168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118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default.prop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--x system   system            2012-10-26 22:28 data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------ root     root              2010-01-28 09:59 root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 smtClean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dev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575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23779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pic>
        <p:nvPicPr>
          <p:cNvPr id="4" name="図 3" descr="スクリーンショット 2012-10-27 20.4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56" y="2627724"/>
            <a:ext cx="2921000" cy="3060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2012-10-27 21.5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2" y="1952366"/>
            <a:ext cx="67691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71127" y="2855624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96341" y="3066813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54593" y="2448664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201335" y="2633330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072474" y="2990333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3913481" y="3174999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1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6" y="1862666"/>
            <a:ext cx="2465759" cy="4082815"/>
          </a:xfrm>
          <a:prstGeom prst="rect">
            <a:avLst/>
          </a:prstGeom>
        </p:spPr>
      </p:pic>
      <p:pic>
        <p:nvPicPr>
          <p:cNvPr id="5" name="図 4" descr="スクリーンショット 2012-10-27 21.1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2665"/>
            <a:ext cx="2477777" cy="4082815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1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392296"/>
            <a:ext cx="4611778" cy="49859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86963" y="1881481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31321"/>
            <a:ext cx="8229600" cy="1459110"/>
          </a:xfrm>
        </p:spPr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975957" y="4506148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119883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6077" y="4704642"/>
            <a:ext cx="221921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>
            <a:stCxn id="17" idx="1"/>
            <a:endCxn id="10" idx="3"/>
          </p:cNvCxnSpPr>
          <p:nvPr/>
        </p:nvCxnSpPr>
        <p:spPr>
          <a:xfrm flipH="1">
            <a:off x="4995333" y="4889308"/>
            <a:ext cx="940744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64540" y="4794391"/>
            <a:ext cx="413079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2-10-27 2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5" y="1329818"/>
            <a:ext cx="4886450" cy="55221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239432" y="1771966"/>
            <a:ext cx="76482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06889" y="2051549"/>
            <a:ext cx="1627481" cy="1495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355629" y="2763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pic>
        <p:nvPicPr>
          <p:cNvPr id="11" name="図 10" descr="スクリーンショット 2012-10-27 22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6" y="4412074"/>
            <a:ext cx="5152856" cy="1956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24659" y="5781169"/>
            <a:ext cx="3634082" cy="5871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80160" y="5616222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endCxn id="14" idx="3"/>
          </p:cNvCxnSpPr>
          <p:nvPr/>
        </p:nvCxnSpPr>
        <p:spPr>
          <a:xfrm flipH="1">
            <a:off x="5258741" y="5888595"/>
            <a:ext cx="521419" cy="186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 fontScale="92500"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r>
              <a:rPr lang="en-US" altLang="ja-JP" sz="2800" dirty="0" smtClean="0"/>
              <a:t>(BT4.0</a:t>
            </a:r>
            <a:r>
              <a:rPr lang="ja-JP" altLang="en-US" sz="2800" dirty="0" smtClean="0"/>
              <a:t>は次期バージョン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8" y="1600200"/>
            <a:ext cx="2691797" cy="4449704"/>
          </a:xfrm>
          <a:prstGeom prst="rect">
            <a:avLst/>
          </a:prstGeom>
        </p:spPr>
      </p:pic>
      <p:pic>
        <p:nvPicPr>
          <p:cNvPr id="5" name="図 4" descr="スクリーンショット 2012-10-27 22.0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600201"/>
            <a:ext cx="2699451" cy="444970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pic>
        <p:nvPicPr>
          <p:cNvPr id="4" name="図 3" descr="スクリーンショット 2012-10-27 22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366307"/>
            <a:ext cx="4704897" cy="52597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2-10-27 22.3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1" y="1433660"/>
            <a:ext cx="3068194" cy="5049085"/>
          </a:xfrm>
          <a:prstGeom prst="rect">
            <a:avLst/>
          </a:prstGeom>
        </p:spPr>
      </p:pic>
      <p:pic>
        <p:nvPicPr>
          <p:cNvPr id="6" name="図 5" descr="スクリーンショット 2012-10-27 22.3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433660"/>
            <a:ext cx="3048151" cy="5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pic>
        <p:nvPicPr>
          <p:cNvPr id="3" name="図 2" descr="スクリーンショット 2012-10-28 22.4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" y="1392296"/>
            <a:ext cx="3132196" cy="51671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05778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05778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71630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2859852" y="2599927"/>
            <a:ext cx="2445926" cy="777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2794000" y="4219883"/>
            <a:ext cx="2511778" cy="22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2859852" y="5108222"/>
            <a:ext cx="2511778" cy="387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2065</TotalTime>
  <Words>4000</Words>
  <Application>Microsoft Macintosh PowerPoint</Application>
  <PresentationFormat>画面に合わせる (4:3)</PresentationFormat>
  <Paragraphs>728</Paragraphs>
  <Slides>122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122</vt:i4>
      </vt:variant>
    </vt:vector>
  </HeadingPairs>
  <TitlesOfParts>
    <vt:vector size="123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累計出荷台数9億台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Android Studio</vt:lpstr>
      <vt:lpstr>Android Studio</vt:lpstr>
      <vt:lpstr>初めてのHelloWorld</vt:lpstr>
      <vt:lpstr>その前に設定を確認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Androidの中を覗く 1</vt:lpstr>
      <vt:lpstr>Androidの中を覗く 2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  <vt:lpstr>Fragment</vt:lpstr>
      <vt:lpstr>Fragmentとは</vt:lpstr>
      <vt:lpstr>タブレットとフォンでの対応</vt:lpstr>
      <vt:lpstr>ActivityとFragment</vt:lpstr>
      <vt:lpstr>詳しくはこちら…</vt:lpstr>
      <vt:lpstr>便利なライブラリの紹介</vt:lpstr>
      <vt:lpstr>Navigation Drawer</vt:lpstr>
      <vt:lpstr>Google Play Services</vt:lpstr>
      <vt:lpstr>Google Play Services</vt:lpstr>
      <vt:lpstr>play servicesで できること</vt:lpstr>
      <vt:lpstr>導入の仕方</vt:lpstr>
      <vt:lpstr>導入の仕方</vt:lpstr>
      <vt:lpstr>Libプロジェクト導入</vt:lpstr>
      <vt:lpstr>API Console</vt:lpstr>
      <vt:lpstr>API Console/Services</vt:lpstr>
      <vt:lpstr>API Console/API Access</vt:lpstr>
      <vt:lpstr>Android開発の情報</vt:lpstr>
      <vt:lpstr>知っておくと良い技術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299</cp:revision>
  <dcterms:created xsi:type="dcterms:W3CDTF">2012-10-22T01:26:11Z</dcterms:created>
  <dcterms:modified xsi:type="dcterms:W3CDTF">2013-06-30T14:56:04Z</dcterms:modified>
</cp:coreProperties>
</file>